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409" r:id="rId2"/>
    <p:sldId id="410" r:id="rId3"/>
    <p:sldId id="411" r:id="rId4"/>
    <p:sldId id="415" r:id="rId5"/>
    <p:sldId id="412" r:id="rId6"/>
    <p:sldId id="413" r:id="rId7"/>
    <p:sldId id="414" r:id="rId8"/>
  </p:sldIdLst>
  <p:sldSz cx="12192000" cy="6858000"/>
  <p:notesSz cx="6797675" cy="99266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-678" y="-108"/>
      </p:cViewPr>
      <p:guideLst>
        <p:guide orient="horz" pos="2160"/>
        <p:guide pos="383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2021-6-15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2021-6-15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2021-6-15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2021-6-15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2021-6-15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2021-6-15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2021-6-15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2021-6-15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2021-6-15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None/>
              <a:tabLst>
                <a:tab pos="1609725" algn="l"/>
                <a:tab pos="1609725" algn="l"/>
                <a:tab pos="1609725" algn="l"/>
                <a:tab pos="1609725" algn="l"/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2021-6-15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2021-6-15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2021-6-15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42473" y="1283933"/>
            <a:ext cx="9799200" cy="2570400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广</a:t>
            </a:r>
            <a:r>
              <a:rPr lang="zh-CN" altLang="en-US" dirty="0"/>
              <a:t>外</a:t>
            </a:r>
            <a:r>
              <a:rPr lang="zh-CN" altLang="en-US" dirty="0" smtClean="0"/>
              <a:t>南国自学</a:t>
            </a:r>
            <a:r>
              <a:rPr lang="zh-CN" altLang="en-US" dirty="0"/>
              <a:t>重修、</a:t>
            </a:r>
            <a:r>
              <a:rPr lang="zh-CN" altLang="en-US" dirty="0" smtClean="0"/>
              <a:t>补修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课程缓</a:t>
            </a:r>
            <a:r>
              <a:rPr lang="zh-CN" altLang="en-US" dirty="0"/>
              <a:t>考申请</a:t>
            </a:r>
            <a:r>
              <a:rPr lang="zh-CN" altLang="en-US" dirty="0" smtClean="0"/>
              <a:t>操作</a:t>
            </a:r>
            <a:r>
              <a:rPr lang="zh-CN" altLang="en-US" dirty="0"/>
              <a:t>流程</a:t>
            </a:r>
            <a:r>
              <a:rPr lang="zh-CN" altLang="zh-CN" dirty="0"/>
              <a:t/>
            </a:r>
            <a:br>
              <a:rPr lang="zh-CN" altLang="zh-CN" dirty="0"/>
            </a:br>
            <a:endParaRPr lang="zh-CN" altLang="zh-CN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6260" y="3912825"/>
            <a:ext cx="9799200" cy="1472400"/>
          </a:xfrm>
        </p:spPr>
        <p:txBody>
          <a:bodyPr>
            <a:normAutofit/>
          </a:bodyPr>
          <a:lstStyle/>
          <a:p>
            <a:r>
              <a:rPr lang="zh-CN" altLang="en-US" sz="3600" dirty="0"/>
              <a:t>教务处</a:t>
            </a: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基本介绍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该审核平台基于</a:t>
            </a:r>
            <a:r>
              <a:rPr lang="en-US" altLang="zh-CN" dirty="0"/>
              <a:t>“</a:t>
            </a:r>
            <a:r>
              <a:rPr dirty="0"/>
              <a:t>企业微信</a:t>
            </a:r>
            <a:r>
              <a:rPr lang="en-US" altLang="zh-CN" dirty="0"/>
              <a:t>”</a:t>
            </a:r>
            <a:r>
              <a:rPr dirty="0"/>
              <a:t>平台，建议下周</a:t>
            </a:r>
            <a:r>
              <a:rPr lang="en-US" altLang="zh-CN" dirty="0"/>
              <a:t>“</a:t>
            </a:r>
            <a:r>
              <a:rPr dirty="0"/>
              <a:t>企业微信</a:t>
            </a:r>
            <a:r>
              <a:rPr lang="en-US" altLang="zh-CN" dirty="0"/>
              <a:t>”APP</a:t>
            </a:r>
            <a:r>
              <a:rPr dirty="0"/>
              <a:t>或电脑客户端</a:t>
            </a:r>
          </a:p>
          <a:p>
            <a:r>
              <a:rPr dirty="0"/>
              <a:t>各部门审批领导如有变更，</a:t>
            </a:r>
            <a:r>
              <a:rPr dirty="0" smtClean="0"/>
              <a:t>请于教务处潘燕敏老师联系更换</a:t>
            </a:r>
            <a:endParaRPr lang="en-US" dirty="0" smtClean="0"/>
          </a:p>
          <a:p>
            <a:r>
              <a:rPr lang="zh-CN" altLang="en-US" dirty="0" smtClean="0">
                <a:solidFill>
                  <a:srgbClr val="7030A0"/>
                </a:solidFill>
              </a:rPr>
              <a:t>仅用于自学重修、补修缓考申请，正常的缓考申请在正方教务系统进行申请。</a:t>
            </a:r>
            <a:endParaRPr dirty="0">
              <a:solidFill>
                <a:srgbClr val="7030A0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393247"/>
            <a:ext cx="10969200" cy="705600"/>
          </a:xfrm>
        </p:spPr>
        <p:txBody>
          <a:bodyPr/>
          <a:lstStyle/>
          <a:p>
            <a:r>
              <a:rPr lang="zh-CN" altLang="en-US" dirty="0"/>
              <a:t>申请者操作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400" y="1264490"/>
            <a:ext cx="10969200" cy="5134462"/>
          </a:xfrm>
        </p:spPr>
        <p:txBody>
          <a:bodyPr/>
          <a:lstStyle/>
          <a:p>
            <a:r>
              <a:rPr lang="zh-CN" altLang="en-US" dirty="0"/>
              <a:t>申请者：加入</a:t>
            </a:r>
            <a:r>
              <a:rPr lang="en-US" altLang="zh-CN" dirty="0"/>
              <a:t>“</a:t>
            </a:r>
            <a:r>
              <a:rPr dirty="0"/>
              <a:t>微南国</a:t>
            </a:r>
            <a:r>
              <a:rPr lang="en-US" altLang="zh-CN" dirty="0"/>
              <a:t>”</a:t>
            </a:r>
            <a:r>
              <a:rPr dirty="0"/>
              <a:t>的所有成员（含学生和教师）均可发起申请。</a:t>
            </a:r>
          </a:p>
          <a:p>
            <a:r>
              <a:rPr dirty="0"/>
              <a:t>未加入者可以下载</a:t>
            </a:r>
            <a:r>
              <a:rPr lang="en-US" altLang="zh-CN" dirty="0"/>
              <a:t>“</a:t>
            </a:r>
            <a:r>
              <a:rPr dirty="0"/>
              <a:t>企业微信</a:t>
            </a:r>
            <a:r>
              <a:rPr lang="en-US" altLang="zh-CN" dirty="0"/>
              <a:t>”APP</a:t>
            </a:r>
            <a:r>
              <a:rPr dirty="0"/>
              <a:t>后</a:t>
            </a:r>
            <a:r>
              <a:rPr dirty="0" smtClean="0"/>
              <a:t>，加入</a:t>
            </a:r>
            <a:r>
              <a:rPr lang="en-US" altLang="zh-CN" dirty="0">
                <a:sym typeface="+mn-ea"/>
              </a:rPr>
              <a:t>“</a:t>
            </a:r>
            <a:r>
              <a:rPr dirty="0">
                <a:sym typeface="+mn-ea"/>
              </a:rPr>
              <a:t>微南国</a:t>
            </a:r>
            <a:r>
              <a:rPr lang="en-US" altLang="zh-CN" dirty="0">
                <a:sym typeface="+mn-ea"/>
              </a:rPr>
              <a:t>”</a:t>
            </a:r>
            <a:r>
              <a:rPr dirty="0" smtClean="0">
                <a:sym typeface="+mn-ea"/>
              </a:rPr>
              <a:t>企业号</a:t>
            </a:r>
            <a:r>
              <a:rPr lang="zh-CN" altLang="en-US" dirty="0" smtClean="0"/>
              <a:t>，等待管理员审核通过后，再进行缓考申请。</a:t>
            </a:r>
            <a:endParaRPr dirty="0">
              <a:sym typeface="+mn-ea"/>
            </a:endParaRPr>
          </a:p>
          <a:p>
            <a:endParaRPr lang="en-US" dirty="0" smtClean="0">
              <a:sym typeface="+mn-ea"/>
            </a:endParaRPr>
          </a:p>
          <a:p>
            <a:endParaRPr lang="en-US" dirty="0" smtClean="0">
              <a:sym typeface="+mn-ea"/>
            </a:endParaRPr>
          </a:p>
          <a:p>
            <a:endParaRPr lang="en-US" dirty="0"/>
          </a:p>
          <a:p>
            <a:endParaRPr lang="en-US" dirty="0" smtClean="0">
              <a:sym typeface="+mn-ea"/>
            </a:endParaRPr>
          </a:p>
          <a:p>
            <a:endParaRPr lang="en-US" dirty="0"/>
          </a:p>
          <a:p>
            <a:endParaRPr lang="en-US" dirty="0" smtClean="0">
              <a:sym typeface="+mn-ea"/>
            </a:endParaRPr>
          </a:p>
          <a:p>
            <a:endParaRPr lang="en-US" dirty="0"/>
          </a:p>
          <a:p>
            <a:endParaRPr dirty="0">
              <a:sym typeface="+mn-ea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2190" y="2743200"/>
            <a:ext cx="3181350" cy="4021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1725" y="286455"/>
            <a:ext cx="10969200" cy="705600"/>
          </a:xfrm>
        </p:spPr>
        <p:txBody>
          <a:bodyPr/>
          <a:lstStyle/>
          <a:p>
            <a:r>
              <a:rPr lang="zh-CN" altLang="en-US"/>
              <a:t>申请步骤</a:t>
            </a:r>
          </a:p>
        </p:txBody>
      </p:sp>
      <p:pic>
        <p:nvPicPr>
          <p:cNvPr id="7" name="内容占位符 6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208405" y="1537335"/>
            <a:ext cx="4441190" cy="4762500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953770" y="1423035"/>
            <a:ext cx="1028065" cy="1013460"/>
          </a:xfrm>
          <a:prstGeom prst="ellipse">
            <a:avLst/>
          </a:prstGeom>
          <a:noFill/>
          <a:ln w="133350" cmpd="sng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左箭头 8"/>
          <p:cNvSpPr/>
          <p:nvPr/>
        </p:nvSpPr>
        <p:spPr>
          <a:xfrm rot="19260000">
            <a:off x="2077085" y="922020"/>
            <a:ext cx="1186180" cy="793115"/>
          </a:xfrm>
          <a:prstGeom prst="leftArrow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78600" y="1537335"/>
            <a:ext cx="4671060" cy="4695825"/>
          </a:xfrm>
          <a:prstGeom prst="rect">
            <a:avLst/>
          </a:prstGeom>
        </p:spPr>
      </p:pic>
      <p:sp>
        <p:nvSpPr>
          <p:cNvPr id="11" name="椭圆 10"/>
          <p:cNvSpPr/>
          <p:nvPr/>
        </p:nvSpPr>
        <p:spPr>
          <a:xfrm>
            <a:off x="6828790" y="4923790"/>
            <a:ext cx="1028065" cy="1013460"/>
          </a:xfrm>
          <a:prstGeom prst="ellipse">
            <a:avLst/>
          </a:prstGeom>
          <a:noFill/>
          <a:ln w="133350" cmpd="sng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左箭头 11"/>
          <p:cNvSpPr/>
          <p:nvPr/>
        </p:nvSpPr>
        <p:spPr>
          <a:xfrm rot="19260000">
            <a:off x="7840980" y="4378325"/>
            <a:ext cx="1186180" cy="793115"/>
          </a:xfrm>
          <a:prstGeom prst="leftArrow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申请步骤</a:t>
            </a: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3"/>
          <a:srcRect t="67285"/>
          <a:stretch>
            <a:fillRect/>
          </a:stretch>
        </p:blipFill>
        <p:spPr>
          <a:xfrm>
            <a:off x="498475" y="1666875"/>
            <a:ext cx="5081905" cy="3598545"/>
          </a:xfrm>
          <a:prstGeom prst="rect">
            <a:avLst/>
          </a:prstGeom>
        </p:spPr>
      </p:pic>
      <p:pic>
        <p:nvPicPr>
          <p:cNvPr id="5" name="内容占位符 3"/>
          <p:cNvPicPr>
            <a:picLocks noChangeAspect="1"/>
          </p:cNvPicPr>
          <p:nvPr/>
        </p:nvPicPr>
        <p:blipFill>
          <a:blip r:embed="rId3"/>
          <a:srcRect b="58332"/>
          <a:stretch>
            <a:fillRect/>
          </a:stretch>
        </p:blipFill>
        <p:spPr>
          <a:xfrm>
            <a:off x="6677025" y="1666875"/>
            <a:ext cx="4034155" cy="3637915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3128645" y="4074795"/>
            <a:ext cx="1028065" cy="1013460"/>
          </a:xfrm>
          <a:prstGeom prst="ellipse">
            <a:avLst/>
          </a:prstGeom>
          <a:noFill/>
          <a:ln w="133350" cmpd="sng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6942455" y="4074795"/>
            <a:ext cx="1028065" cy="1013460"/>
          </a:xfrm>
          <a:prstGeom prst="ellipse">
            <a:avLst/>
          </a:prstGeom>
          <a:noFill/>
          <a:ln w="133350" cmpd="sng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左箭头 7"/>
          <p:cNvSpPr/>
          <p:nvPr/>
        </p:nvSpPr>
        <p:spPr>
          <a:xfrm rot="18660000">
            <a:off x="3745230" y="3089275"/>
            <a:ext cx="1189355" cy="793115"/>
          </a:xfrm>
          <a:prstGeom prst="leftArrow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左箭头 8"/>
          <p:cNvSpPr/>
          <p:nvPr/>
        </p:nvSpPr>
        <p:spPr>
          <a:xfrm rot="18660000">
            <a:off x="7750175" y="3422015"/>
            <a:ext cx="1189355" cy="793115"/>
          </a:xfrm>
          <a:prstGeom prst="leftArrow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243965" y="1397635"/>
            <a:ext cx="2447925" cy="52990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>
                <a:sym typeface="+mn-ea"/>
              </a:rPr>
              <a:t>申请步骤</a:t>
            </a:r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1953895" y="722630"/>
            <a:ext cx="1607185" cy="2197100"/>
            <a:chOff x="4927" y="4553"/>
            <a:chExt cx="2531" cy="3460"/>
          </a:xfrm>
        </p:grpSpPr>
        <p:sp>
          <p:nvSpPr>
            <p:cNvPr id="6" name="椭圆 5"/>
            <p:cNvSpPr/>
            <p:nvPr/>
          </p:nvSpPr>
          <p:spPr>
            <a:xfrm>
              <a:off x="4927" y="6417"/>
              <a:ext cx="1619" cy="1596"/>
            </a:xfrm>
            <a:prstGeom prst="ellipse">
              <a:avLst/>
            </a:prstGeom>
            <a:noFill/>
            <a:ln w="133350" cmpd="sng">
              <a:solidFill>
                <a:schemeClr val="accent6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左箭头 7"/>
            <p:cNvSpPr/>
            <p:nvPr/>
          </p:nvSpPr>
          <p:spPr>
            <a:xfrm rot="18660000">
              <a:off x="5898" y="4865"/>
              <a:ext cx="1873" cy="1249"/>
            </a:xfrm>
            <a:prstGeom prst="leftArrow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76645" y="1398270"/>
            <a:ext cx="2446655" cy="529844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查看审核进程</a:t>
            </a:r>
          </a:p>
        </p:txBody>
      </p:sp>
      <p:pic>
        <p:nvPicPr>
          <p:cNvPr id="6" name="内容占位符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063230" y="1489710"/>
            <a:ext cx="2199005" cy="475932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8872220" y="4008120"/>
            <a:ext cx="1607185" cy="2197100"/>
            <a:chOff x="4927" y="4553"/>
            <a:chExt cx="2531" cy="3460"/>
          </a:xfrm>
        </p:grpSpPr>
        <p:sp>
          <p:nvSpPr>
            <p:cNvPr id="8" name="椭圆 7"/>
            <p:cNvSpPr/>
            <p:nvPr/>
          </p:nvSpPr>
          <p:spPr>
            <a:xfrm>
              <a:off x="4927" y="6417"/>
              <a:ext cx="1619" cy="1596"/>
            </a:xfrm>
            <a:prstGeom prst="ellipse">
              <a:avLst/>
            </a:prstGeom>
            <a:noFill/>
            <a:ln w="133350" cmpd="sng">
              <a:solidFill>
                <a:schemeClr val="accent6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左箭头 8"/>
            <p:cNvSpPr/>
            <p:nvPr/>
          </p:nvSpPr>
          <p:spPr>
            <a:xfrm rot="18660000">
              <a:off x="5898" y="4865"/>
              <a:ext cx="1873" cy="1249"/>
            </a:xfrm>
            <a:prstGeom prst="leftArrow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0" name="内容占位符 3"/>
          <p:cNvPicPr>
            <a:picLocks noChangeAspect="1"/>
          </p:cNvPicPr>
          <p:nvPr/>
        </p:nvPicPr>
        <p:blipFill>
          <a:blip r:embed="rId4"/>
          <a:srcRect b="58332"/>
          <a:stretch>
            <a:fillRect/>
          </a:stretch>
        </p:blipFill>
        <p:spPr>
          <a:xfrm>
            <a:off x="1080770" y="2050415"/>
            <a:ext cx="4034155" cy="3637915"/>
          </a:xfrm>
          <a:prstGeom prst="rect">
            <a:avLst/>
          </a:prstGeom>
        </p:spPr>
      </p:pic>
      <p:sp>
        <p:nvSpPr>
          <p:cNvPr id="11" name="椭圆 10"/>
          <p:cNvSpPr/>
          <p:nvPr/>
        </p:nvSpPr>
        <p:spPr>
          <a:xfrm>
            <a:off x="1346200" y="4458335"/>
            <a:ext cx="1028065" cy="1013460"/>
          </a:xfrm>
          <a:prstGeom prst="ellipse">
            <a:avLst/>
          </a:prstGeom>
          <a:noFill/>
          <a:ln w="133350" cmpd="sng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左箭头 11"/>
          <p:cNvSpPr/>
          <p:nvPr/>
        </p:nvSpPr>
        <p:spPr>
          <a:xfrm rot="18660000">
            <a:off x="2153920" y="3805555"/>
            <a:ext cx="1189355" cy="793115"/>
          </a:xfrm>
          <a:prstGeom prst="leftArrow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176_1*b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6880,&quot;width&quot;:12420}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97</Words>
  <Application>Microsoft Office PowerPoint</Application>
  <PresentationFormat>自定义</PresentationFormat>
  <Paragraphs>19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主题​​</vt:lpstr>
      <vt:lpstr>广外南国自学重修、补修 课程缓考申请操作流程 </vt:lpstr>
      <vt:lpstr>基本介绍</vt:lpstr>
      <vt:lpstr>申请者操作</vt:lpstr>
      <vt:lpstr>申请步骤</vt:lpstr>
      <vt:lpstr>申请步骤</vt:lpstr>
      <vt:lpstr>申请步骤</vt:lpstr>
      <vt:lpstr>查看审核进程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广外南国自学重修、补修 缓考申请操作手册 </dc:title>
  <dc:creator/>
  <cp:lastModifiedBy>Administrator</cp:lastModifiedBy>
  <cp:revision>186</cp:revision>
  <cp:lastPrinted>2021-06-15T07:25:33Z</cp:lastPrinted>
  <dcterms:created xsi:type="dcterms:W3CDTF">2019-06-19T02:08:00Z</dcterms:created>
  <dcterms:modified xsi:type="dcterms:W3CDTF">2021-06-15T07:28:40Z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ICV">
    <vt:lpwstr>8B86A5322EA34227B905FB5726A450CF</vt:lpwstr>
  </property>
</Properties>
</file>